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5/18/2025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5/18/2025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5/18/2025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5/18/2025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5/18/2025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5/18/2025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5/18/2025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5/18/2025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34A-0690-1EEB-6D83-0128F9BD9898}"/>
              </a:ext>
            </a:extLst>
          </p:cNvPr>
          <p:cNvSpPr>
            <a:spLocks noGrp="1"/>
          </p:cNvSpPr>
          <p:nvPr>
            <p:ph type="title"/>
          </p:nvPr>
        </p:nvSpPr>
        <p:spPr/>
        <p:txBody>
          <a:bodyPr/>
          <a:lstStyle/>
          <a:p>
            <a:r>
              <a:rPr lang="en-US" dirty="0"/>
              <a:t>Timers and Background Operations in .NET</a:t>
            </a:r>
          </a:p>
        </p:txBody>
      </p:sp>
      <p:sp>
        <p:nvSpPr>
          <p:cNvPr id="3" name="Content Placeholder 2">
            <a:extLst>
              <a:ext uri="{FF2B5EF4-FFF2-40B4-BE49-F238E27FC236}">
                <a16:creationId xmlns:a16="http://schemas.microsoft.com/office/drawing/2014/main" id="{5A2A9B36-3970-2073-75A3-380B25F5B9EE}"/>
              </a:ext>
            </a:extLst>
          </p:cNvPr>
          <p:cNvSpPr>
            <a:spLocks noGrp="1"/>
          </p:cNvSpPr>
          <p:nvPr>
            <p:ph idx="1"/>
          </p:nvPr>
        </p:nvSpPr>
        <p:spPr/>
        <p:txBody>
          <a:bodyPr/>
          <a:lstStyle/>
          <a:p>
            <a:pPr algn="ctr"/>
            <a:r>
              <a:rPr lang="en-US" b="1" dirty="0"/>
              <a:t>Types of Timers in .NET</a:t>
            </a:r>
          </a:p>
          <a:p>
            <a:endParaRPr lang="en-US" dirty="0"/>
          </a:p>
        </p:txBody>
      </p:sp>
      <p:graphicFrame>
        <p:nvGraphicFramePr>
          <p:cNvPr id="4" name="Table 3">
            <a:extLst>
              <a:ext uri="{FF2B5EF4-FFF2-40B4-BE49-F238E27FC236}">
                <a16:creationId xmlns:a16="http://schemas.microsoft.com/office/drawing/2014/main" id="{278F000C-5627-2833-1490-1057E207C171}"/>
              </a:ext>
            </a:extLst>
          </p:cNvPr>
          <p:cNvGraphicFramePr>
            <a:graphicFrameLocks noGrp="1"/>
          </p:cNvGraphicFramePr>
          <p:nvPr>
            <p:extLst>
              <p:ext uri="{D42A27DB-BD31-4B8C-83A1-F6EECF244321}">
                <p14:modId xmlns:p14="http://schemas.microsoft.com/office/powerpoint/2010/main" val="874751656"/>
              </p:ext>
            </p:extLst>
          </p:nvPr>
        </p:nvGraphicFramePr>
        <p:xfrm>
          <a:off x="499621" y="2727575"/>
          <a:ext cx="11208472" cy="1854200"/>
        </p:xfrm>
        <a:graphic>
          <a:graphicData uri="http://schemas.openxmlformats.org/drawingml/2006/table">
            <a:tbl>
              <a:tblPr firstRow="1" bandRow="1">
                <a:tableStyleId>{5C22544A-7EE6-4342-B048-85BDC9FD1C3A}</a:tableStyleId>
              </a:tblPr>
              <a:tblGrid>
                <a:gridCol w="2991533">
                  <a:extLst>
                    <a:ext uri="{9D8B030D-6E8A-4147-A177-3AD203B41FA5}">
                      <a16:colId xmlns:a16="http://schemas.microsoft.com/office/drawing/2014/main" val="2452654585"/>
                    </a:ext>
                  </a:extLst>
                </a:gridCol>
                <a:gridCol w="2795971">
                  <a:extLst>
                    <a:ext uri="{9D8B030D-6E8A-4147-A177-3AD203B41FA5}">
                      <a16:colId xmlns:a16="http://schemas.microsoft.com/office/drawing/2014/main" val="3809347366"/>
                    </a:ext>
                  </a:extLst>
                </a:gridCol>
                <a:gridCol w="1931031">
                  <a:extLst>
                    <a:ext uri="{9D8B030D-6E8A-4147-A177-3AD203B41FA5}">
                      <a16:colId xmlns:a16="http://schemas.microsoft.com/office/drawing/2014/main" val="3492896274"/>
                    </a:ext>
                  </a:extLst>
                </a:gridCol>
                <a:gridCol w="3489937">
                  <a:extLst>
                    <a:ext uri="{9D8B030D-6E8A-4147-A177-3AD203B41FA5}">
                      <a16:colId xmlns:a16="http://schemas.microsoft.com/office/drawing/2014/main" val="3239085399"/>
                    </a:ext>
                  </a:extLst>
                </a:gridCol>
              </a:tblGrid>
              <a:tr h="370840">
                <a:tc>
                  <a:txBody>
                    <a:bodyPr/>
                    <a:lstStyle/>
                    <a:p>
                      <a:r>
                        <a:rPr lang="en-US" dirty="0"/>
                        <a:t>Timer Type</a:t>
                      </a:r>
                    </a:p>
                  </a:txBody>
                  <a:tcPr anchor="ctr"/>
                </a:tc>
                <a:tc>
                  <a:txBody>
                    <a:bodyPr/>
                    <a:lstStyle/>
                    <a:p>
                      <a:r>
                        <a:rPr lang="en-US" dirty="0"/>
                        <a:t>Namespace</a:t>
                      </a:r>
                    </a:p>
                  </a:txBody>
                  <a:tcPr/>
                </a:tc>
                <a:tc>
                  <a:txBody>
                    <a:bodyPr/>
                    <a:lstStyle/>
                    <a:p>
                      <a:r>
                        <a:rPr lang="en-US" dirty="0"/>
                        <a:t>Runs On</a:t>
                      </a:r>
                    </a:p>
                  </a:txBody>
                  <a:tcPr/>
                </a:tc>
                <a:tc>
                  <a:txBody>
                    <a:bodyPr/>
                    <a:lstStyle/>
                    <a:p>
                      <a:r>
                        <a:rPr lang="en-US" dirty="0"/>
                        <a:t>Use Case</a:t>
                      </a:r>
                    </a:p>
                  </a:txBody>
                  <a:tcPr/>
                </a:tc>
                <a:extLst>
                  <a:ext uri="{0D108BD9-81ED-4DB2-BD59-A6C34878D82A}">
                    <a16:rowId xmlns:a16="http://schemas.microsoft.com/office/drawing/2014/main" val="108672034"/>
                  </a:ext>
                </a:extLst>
              </a:tr>
              <a:tr h="370840">
                <a:tc>
                  <a:txBody>
                    <a:bodyPr/>
                    <a:lstStyle/>
                    <a:p>
                      <a:r>
                        <a:rPr lang="en-US" dirty="0" err="1"/>
                        <a:t>System.Timers.Timer</a:t>
                      </a:r>
                      <a:endParaRPr lang="en-US" dirty="0"/>
                    </a:p>
                  </a:txBody>
                  <a:tcPr/>
                </a:tc>
                <a:tc>
                  <a:txBody>
                    <a:bodyPr/>
                    <a:lstStyle/>
                    <a:p>
                      <a:r>
                        <a:rPr lang="en-US" dirty="0" err="1"/>
                        <a:t>System.Timers</a:t>
                      </a:r>
                      <a:endParaRPr lang="en-US" dirty="0"/>
                    </a:p>
                  </a:txBody>
                  <a:tcPr/>
                </a:tc>
                <a:tc>
                  <a:txBody>
                    <a:bodyPr/>
                    <a:lstStyle/>
                    <a:p>
                      <a:r>
                        <a:rPr lang="en-US" dirty="0" err="1"/>
                        <a:t>ThreadPool</a:t>
                      </a:r>
                      <a:r>
                        <a:rPr lang="en-US" dirty="0"/>
                        <a:t> thread</a:t>
                      </a:r>
                    </a:p>
                  </a:txBody>
                  <a:tcPr/>
                </a:tc>
                <a:tc>
                  <a:txBody>
                    <a:bodyPr/>
                    <a:lstStyle/>
                    <a:p>
                      <a:r>
                        <a:rPr lang="en-US" dirty="0"/>
                        <a:t>Server tasks, scalable apps</a:t>
                      </a:r>
                    </a:p>
                  </a:txBody>
                  <a:tcPr/>
                </a:tc>
                <a:extLst>
                  <a:ext uri="{0D108BD9-81ED-4DB2-BD59-A6C34878D82A}">
                    <a16:rowId xmlns:a16="http://schemas.microsoft.com/office/drawing/2014/main" val="944437169"/>
                  </a:ext>
                </a:extLst>
              </a:tr>
              <a:tr h="370840">
                <a:tc>
                  <a:txBody>
                    <a:bodyPr/>
                    <a:lstStyle/>
                    <a:p>
                      <a:r>
                        <a:rPr lang="en-US" dirty="0" err="1"/>
                        <a:t>System.Threading.Timer</a:t>
                      </a:r>
                      <a:endParaRPr lang="en-US" dirty="0"/>
                    </a:p>
                  </a:txBody>
                  <a:tcPr/>
                </a:tc>
                <a:tc>
                  <a:txBody>
                    <a:bodyPr/>
                    <a:lstStyle/>
                    <a:p>
                      <a:r>
                        <a:rPr lang="en-US" dirty="0" err="1"/>
                        <a:t>System.Threading</a:t>
                      </a:r>
                      <a:endParaRPr lang="en-US" dirty="0"/>
                    </a:p>
                  </a:txBody>
                  <a:tcPr/>
                </a:tc>
                <a:tc>
                  <a:txBody>
                    <a:bodyPr/>
                    <a:lstStyle/>
                    <a:p>
                      <a:r>
                        <a:rPr lang="en-US" dirty="0" err="1"/>
                        <a:t>ThreadPool</a:t>
                      </a:r>
                      <a:r>
                        <a:rPr lang="en-US" dirty="0"/>
                        <a:t> thread</a:t>
                      </a:r>
                    </a:p>
                  </a:txBody>
                  <a:tcPr/>
                </a:tc>
                <a:tc>
                  <a:txBody>
                    <a:bodyPr/>
                    <a:lstStyle/>
                    <a:p>
                      <a:r>
                        <a:rPr lang="en-US" dirty="0"/>
                        <a:t>Lightweight, low-level control</a:t>
                      </a:r>
                    </a:p>
                  </a:txBody>
                  <a:tcPr/>
                </a:tc>
                <a:extLst>
                  <a:ext uri="{0D108BD9-81ED-4DB2-BD59-A6C34878D82A}">
                    <a16:rowId xmlns:a16="http://schemas.microsoft.com/office/drawing/2014/main" val="2650680935"/>
                  </a:ext>
                </a:extLst>
              </a:tr>
              <a:tr h="370840">
                <a:tc>
                  <a:txBody>
                    <a:bodyPr/>
                    <a:lstStyle/>
                    <a:p>
                      <a:r>
                        <a:rPr lang="en-US" dirty="0" err="1"/>
                        <a:t>System.Windows.Forms.Timer</a:t>
                      </a:r>
                      <a:endParaRPr lang="en-US" dirty="0"/>
                    </a:p>
                  </a:txBody>
                  <a:tcPr/>
                </a:tc>
                <a:tc>
                  <a:txBody>
                    <a:bodyPr/>
                    <a:lstStyle/>
                    <a:p>
                      <a:r>
                        <a:rPr lang="en-US" dirty="0" err="1"/>
                        <a:t>System.Windows.Forms</a:t>
                      </a:r>
                      <a:endParaRPr lang="en-US" dirty="0"/>
                    </a:p>
                  </a:txBody>
                  <a:tcPr/>
                </a:tc>
                <a:tc>
                  <a:txBody>
                    <a:bodyPr/>
                    <a:lstStyle/>
                    <a:p>
                      <a:r>
                        <a:rPr lang="en-US" dirty="0"/>
                        <a:t>UI thread</a:t>
                      </a:r>
                    </a:p>
                  </a:txBody>
                  <a:tcPr/>
                </a:tc>
                <a:tc>
                  <a:txBody>
                    <a:bodyPr/>
                    <a:lstStyle/>
                    <a:p>
                      <a:r>
                        <a:rPr lang="en-US" dirty="0"/>
                        <a:t>Windows Forms UI-related tasks</a:t>
                      </a:r>
                    </a:p>
                  </a:txBody>
                  <a:tcPr/>
                </a:tc>
                <a:extLst>
                  <a:ext uri="{0D108BD9-81ED-4DB2-BD59-A6C34878D82A}">
                    <a16:rowId xmlns:a16="http://schemas.microsoft.com/office/drawing/2014/main" val="3229028906"/>
                  </a:ext>
                </a:extLst>
              </a:tr>
              <a:tr h="370840">
                <a:tc>
                  <a:txBody>
                    <a:bodyPr/>
                    <a:lstStyle/>
                    <a:p>
                      <a:r>
                        <a:rPr lang="en-US" dirty="0" err="1"/>
                        <a:t>DispatcherTimer</a:t>
                      </a:r>
                      <a:endParaRPr lang="en-US" dirty="0"/>
                    </a:p>
                  </a:txBody>
                  <a:tcPr/>
                </a:tc>
                <a:tc>
                  <a:txBody>
                    <a:bodyPr/>
                    <a:lstStyle/>
                    <a:p>
                      <a:r>
                        <a:rPr lang="en-US" dirty="0" err="1"/>
                        <a:t>System.Windows.Threading</a:t>
                      </a:r>
                      <a:endParaRPr lang="en-US" dirty="0"/>
                    </a:p>
                  </a:txBody>
                  <a:tcPr/>
                </a:tc>
                <a:tc>
                  <a:txBody>
                    <a:bodyPr/>
                    <a:lstStyle/>
                    <a:p>
                      <a:r>
                        <a:rPr lang="en-US" dirty="0"/>
                        <a:t>UI thread (WPF)</a:t>
                      </a:r>
                    </a:p>
                  </a:txBody>
                  <a:tcPr/>
                </a:tc>
                <a:tc>
                  <a:txBody>
                    <a:bodyPr/>
                    <a:lstStyle/>
                    <a:p>
                      <a:r>
                        <a:rPr lang="en-US" dirty="0"/>
                        <a:t>WPF UI-bound tasks</a:t>
                      </a:r>
                    </a:p>
                  </a:txBody>
                  <a:tcPr/>
                </a:tc>
                <a:extLst>
                  <a:ext uri="{0D108BD9-81ED-4DB2-BD59-A6C34878D82A}">
                    <a16:rowId xmlns:a16="http://schemas.microsoft.com/office/drawing/2014/main" val="919328470"/>
                  </a:ext>
                </a:extLst>
              </a:tr>
            </a:tbl>
          </a:graphicData>
        </a:graphic>
      </p:graphicFrame>
    </p:spTree>
    <p:extLst>
      <p:ext uri="{BB962C8B-B14F-4D97-AF65-F5344CB8AC3E}">
        <p14:creationId xmlns:p14="http://schemas.microsoft.com/office/powerpoint/2010/main" val="135384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0565-9E14-588F-243E-A0E48DF26848}"/>
              </a:ext>
            </a:extLst>
          </p:cNvPr>
          <p:cNvSpPr>
            <a:spLocks noGrp="1"/>
          </p:cNvSpPr>
          <p:nvPr>
            <p:ph type="title"/>
          </p:nvPr>
        </p:nvSpPr>
        <p:spPr/>
        <p:txBody>
          <a:bodyPr/>
          <a:lstStyle/>
          <a:p>
            <a:r>
              <a:rPr lang="en-US" dirty="0" err="1"/>
              <a:t>SynchronizationContext</a:t>
            </a:r>
            <a:endParaRPr lang="en-US" dirty="0"/>
          </a:p>
        </p:txBody>
      </p:sp>
      <p:pic>
        <p:nvPicPr>
          <p:cNvPr id="9" name="Content Placeholder 8">
            <a:extLst>
              <a:ext uri="{FF2B5EF4-FFF2-40B4-BE49-F238E27FC236}">
                <a16:creationId xmlns:a16="http://schemas.microsoft.com/office/drawing/2014/main" id="{B3AEA8A1-BE68-1466-CC59-1EEAF27BB967}"/>
              </a:ext>
            </a:extLst>
          </p:cNvPr>
          <p:cNvPicPr>
            <a:picLocks noGrp="1" noChangeAspect="1"/>
          </p:cNvPicPr>
          <p:nvPr>
            <p:ph idx="1"/>
          </p:nvPr>
        </p:nvPicPr>
        <p:blipFill>
          <a:blip r:embed="rId2"/>
          <a:stretch>
            <a:fillRect/>
          </a:stretch>
        </p:blipFill>
        <p:spPr>
          <a:xfrm>
            <a:off x="1097280" y="2117627"/>
            <a:ext cx="3760788" cy="3760788"/>
          </a:xfrm>
        </p:spPr>
      </p:pic>
      <p:sp>
        <p:nvSpPr>
          <p:cNvPr id="10" name="TextBox 9">
            <a:extLst>
              <a:ext uri="{FF2B5EF4-FFF2-40B4-BE49-F238E27FC236}">
                <a16:creationId xmlns:a16="http://schemas.microsoft.com/office/drawing/2014/main" id="{CFCC4B17-0612-6E45-44C0-A3377C1EF528}"/>
              </a:ext>
            </a:extLst>
          </p:cNvPr>
          <p:cNvSpPr txBox="1"/>
          <p:nvPr/>
        </p:nvSpPr>
        <p:spPr>
          <a:xfrm>
            <a:off x="4977352" y="2117627"/>
            <a:ext cx="2663934" cy="369332"/>
          </a:xfrm>
          <a:prstGeom prst="rect">
            <a:avLst/>
          </a:prstGeom>
          <a:noFill/>
        </p:spPr>
        <p:txBody>
          <a:bodyPr wrap="none" rtlCol="0">
            <a:spAutoFit/>
          </a:bodyPr>
          <a:lstStyle/>
          <a:p>
            <a:r>
              <a:rPr lang="en-US" b="1" dirty="0"/>
              <a:t>Analogy: "Task Dispatcher"</a:t>
            </a:r>
          </a:p>
        </p:txBody>
      </p:sp>
      <p:sp>
        <p:nvSpPr>
          <p:cNvPr id="11" name="TextBox 10">
            <a:extLst>
              <a:ext uri="{FF2B5EF4-FFF2-40B4-BE49-F238E27FC236}">
                <a16:creationId xmlns:a16="http://schemas.microsoft.com/office/drawing/2014/main" id="{AAEFEDC4-4B0F-9948-213B-A7D9600A783C}"/>
              </a:ext>
            </a:extLst>
          </p:cNvPr>
          <p:cNvSpPr txBox="1"/>
          <p:nvPr/>
        </p:nvSpPr>
        <p:spPr>
          <a:xfrm>
            <a:off x="4977352" y="2577935"/>
            <a:ext cx="6738398" cy="3139321"/>
          </a:xfrm>
          <a:prstGeom prst="rect">
            <a:avLst/>
          </a:prstGeom>
          <a:noFill/>
        </p:spPr>
        <p:txBody>
          <a:bodyPr wrap="square" rtlCol="0">
            <a:spAutoFit/>
          </a:bodyPr>
          <a:lstStyle/>
          <a:p>
            <a:pPr>
              <a:buNone/>
            </a:pPr>
            <a:r>
              <a:rPr lang="en-US" dirty="0"/>
              <a:t>Imagine you're working in an office with multiple departments:</a:t>
            </a:r>
            <a:br>
              <a:rPr lang="en-US" dirty="0"/>
            </a:br>
            <a:endParaRPr lang="en-US" dirty="0"/>
          </a:p>
          <a:p>
            <a:pPr>
              <a:buFont typeface="Arial" panose="020B0604020202020204" pitchFamily="34" charset="0"/>
              <a:buChar char="•"/>
            </a:pPr>
            <a:r>
              <a:rPr lang="en-US" b="1" dirty="0"/>
              <a:t>UI Department</a:t>
            </a:r>
            <a:r>
              <a:rPr lang="en-US" dirty="0"/>
              <a:t> → Handles user interface</a:t>
            </a:r>
          </a:p>
          <a:p>
            <a:pPr>
              <a:buFont typeface="Arial" panose="020B0604020202020204" pitchFamily="34" charset="0"/>
              <a:buChar char="•"/>
            </a:pPr>
            <a:r>
              <a:rPr lang="en-US" b="1" dirty="0"/>
              <a:t>Background Department</a:t>
            </a:r>
            <a:r>
              <a:rPr lang="en-US" dirty="0"/>
              <a:t> → Handles calculations and IO</a:t>
            </a:r>
          </a:p>
          <a:p>
            <a:pPr>
              <a:buNone/>
            </a:pPr>
            <a:r>
              <a:rPr lang="en-US" dirty="0"/>
              <a:t>When a task completes, the </a:t>
            </a:r>
            <a:r>
              <a:rPr lang="en-US" b="1" dirty="0"/>
              <a:t>dispatcher (</a:t>
            </a:r>
            <a:r>
              <a:rPr lang="en-US" b="1" dirty="0" err="1"/>
              <a:t>SynchronizationContext</a:t>
            </a:r>
            <a:r>
              <a:rPr lang="en-US" b="1" dirty="0"/>
              <a:t>)</a:t>
            </a:r>
            <a:r>
              <a:rPr lang="en-US" dirty="0"/>
              <a:t> decides </a:t>
            </a:r>
            <a:r>
              <a:rPr lang="en-US" b="1" dirty="0"/>
              <a:t>which department (thread)</a:t>
            </a:r>
            <a:r>
              <a:rPr lang="en-US" dirty="0"/>
              <a:t> to return the result to.</a:t>
            </a:r>
          </a:p>
          <a:p>
            <a:pPr>
              <a:buNone/>
            </a:pPr>
            <a:br>
              <a:rPr lang="en-US" dirty="0"/>
            </a:br>
            <a:r>
              <a:rPr lang="en-US" dirty="0"/>
              <a:t>For example:</a:t>
            </a:r>
          </a:p>
          <a:p>
            <a:pPr>
              <a:buFont typeface="Arial" panose="020B0604020202020204" pitchFamily="34" charset="0"/>
              <a:buChar char="•"/>
            </a:pPr>
            <a:r>
              <a:rPr lang="en-US" dirty="0"/>
              <a:t>In a </a:t>
            </a:r>
            <a:r>
              <a:rPr lang="en-US" b="1" dirty="0"/>
              <a:t>UI app</a:t>
            </a:r>
            <a:r>
              <a:rPr lang="en-US" dirty="0"/>
              <a:t>, updates must happen </a:t>
            </a:r>
            <a:r>
              <a:rPr lang="en-US" b="1" dirty="0"/>
              <a:t>on the UI thread</a:t>
            </a:r>
            <a:r>
              <a:rPr lang="en-US" dirty="0"/>
              <a:t>.</a:t>
            </a:r>
          </a:p>
          <a:p>
            <a:pPr>
              <a:buFont typeface="Arial" panose="020B0604020202020204" pitchFamily="34" charset="0"/>
              <a:buChar char="•"/>
            </a:pPr>
            <a:r>
              <a:rPr lang="en-US" dirty="0"/>
              <a:t>But background work (like file reading) happens elsewhere.</a:t>
            </a:r>
          </a:p>
          <a:p>
            <a:endParaRPr lang="en-US" dirty="0"/>
          </a:p>
        </p:txBody>
      </p:sp>
    </p:spTree>
    <p:extLst>
      <p:ext uri="{BB962C8B-B14F-4D97-AF65-F5344CB8AC3E}">
        <p14:creationId xmlns:p14="http://schemas.microsoft.com/office/powerpoint/2010/main" val="412182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BED8-BCAD-EA9B-DBC8-468439919DBC}"/>
              </a:ext>
            </a:extLst>
          </p:cNvPr>
          <p:cNvSpPr>
            <a:spLocks noGrp="1"/>
          </p:cNvSpPr>
          <p:nvPr>
            <p:ph type="title"/>
          </p:nvPr>
        </p:nvSpPr>
        <p:spPr/>
        <p:txBody>
          <a:bodyPr/>
          <a:lstStyle/>
          <a:p>
            <a:r>
              <a:rPr lang="en-US" dirty="0" err="1"/>
              <a:t>SynchronizationContext</a:t>
            </a:r>
            <a:endParaRPr lang="en-US" dirty="0"/>
          </a:p>
        </p:txBody>
      </p:sp>
      <p:sp>
        <p:nvSpPr>
          <p:cNvPr id="5" name="TextBox 4">
            <a:extLst>
              <a:ext uri="{FF2B5EF4-FFF2-40B4-BE49-F238E27FC236}">
                <a16:creationId xmlns:a16="http://schemas.microsoft.com/office/drawing/2014/main" id="{77D0EAA6-75ED-A951-FC68-35D3FE6632CB}"/>
              </a:ext>
            </a:extLst>
          </p:cNvPr>
          <p:cNvSpPr txBox="1"/>
          <p:nvPr/>
        </p:nvSpPr>
        <p:spPr>
          <a:xfrm>
            <a:off x="1097280" y="2334444"/>
            <a:ext cx="7032395" cy="1200329"/>
          </a:xfrm>
          <a:prstGeom prst="rect">
            <a:avLst/>
          </a:prstGeom>
          <a:noFill/>
        </p:spPr>
        <p:txBody>
          <a:bodyPr wrap="square" rtlCol="0">
            <a:spAutoFit/>
          </a:bodyPr>
          <a:lstStyle/>
          <a:p>
            <a:r>
              <a:rPr lang="en-US" b="1" dirty="0"/>
              <a:t>Where It's Used</a:t>
            </a:r>
          </a:p>
          <a:p>
            <a:r>
              <a:rPr lang="en-US" dirty="0"/>
              <a:t>WinForms and WPF all have custom </a:t>
            </a:r>
            <a:r>
              <a:rPr lang="en-US" dirty="0" err="1"/>
              <a:t>SynchronizationContexts</a:t>
            </a:r>
            <a:r>
              <a:rPr lang="en-US" dirty="0"/>
              <a:t>.</a:t>
            </a:r>
          </a:p>
          <a:p>
            <a:endParaRPr lang="en-US" dirty="0"/>
          </a:p>
          <a:p>
            <a:r>
              <a:rPr lang="en-US" dirty="0"/>
              <a:t>Console apps usually don’t have one (returns null).</a:t>
            </a:r>
          </a:p>
        </p:txBody>
      </p:sp>
      <p:sp>
        <p:nvSpPr>
          <p:cNvPr id="7" name="TextBox 6">
            <a:extLst>
              <a:ext uri="{FF2B5EF4-FFF2-40B4-BE49-F238E27FC236}">
                <a16:creationId xmlns:a16="http://schemas.microsoft.com/office/drawing/2014/main" id="{F6CE16EA-2E44-08A9-1CAB-1115AA2439AF}"/>
              </a:ext>
            </a:extLst>
          </p:cNvPr>
          <p:cNvSpPr txBox="1"/>
          <p:nvPr/>
        </p:nvSpPr>
        <p:spPr>
          <a:xfrm>
            <a:off x="1097280" y="3874416"/>
            <a:ext cx="4757394" cy="2031325"/>
          </a:xfrm>
          <a:prstGeom prst="rect">
            <a:avLst/>
          </a:prstGeom>
          <a:noFill/>
        </p:spPr>
        <p:txBody>
          <a:bodyPr wrap="square" rtlCol="0">
            <a:spAutoFit/>
          </a:bodyPr>
          <a:lstStyle/>
          <a:p>
            <a:r>
              <a:rPr lang="en-US" b="1" dirty="0"/>
              <a:t>Why It's Important</a:t>
            </a:r>
          </a:p>
          <a:p>
            <a:r>
              <a:rPr lang="en-US" dirty="0"/>
              <a:t>Without </a:t>
            </a:r>
            <a:r>
              <a:rPr lang="en-US" dirty="0" err="1"/>
              <a:t>SynchronizationContext</a:t>
            </a:r>
            <a:r>
              <a:rPr lang="en-US" dirty="0"/>
              <a:t>, your app may:</a:t>
            </a:r>
          </a:p>
          <a:p>
            <a:endParaRPr lang="en-US" dirty="0"/>
          </a:p>
          <a:p>
            <a:r>
              <a:rPr lang="en-US" dirty="0"/>
              <a:t>Try to update UI from a non-UI thread (and crash).</a:t>
            </a:r>
          </a:p>
          <a:p>
            <a:endParaRPr lang="en-US" dirty="0"/>
          </a:p>
          <a:p>
            <a:r>
              <a:rPr lang="en-US" dirty="0"/>
              <a:t>Not maintain expected threading behavior.</a:t>
            </a:r>
          </a:p>
        </p:txBody>
      </p:sp>
    </p:spTree>
    <p:extLst>
      <p:ext uri="{BB962C8B-B14F-4D97-AF65-F5344CB8AC3E}">
        <p14:creationId xmlns:p14="http://schemas.microsoft.com/office/powerpoint/2010/main" val="336899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5C85-F890-2F28-1F76-F223588CA194}"/>
              </a:ext>
            </a:extLst>
          </p:cNvPr>
          <p:cNvSpPr>
            <a:spLocks noGrp="1"/>
          </p:cNvSpPr>
          <p:nvPr>
            <p:ph type="title"/>
          </p:nvPr>
        </p:nvSpPr>
        <p:spPr/>
        <p:txBody>
          <a:bodyPr/>
          <a:lstStyle/>
          <a:p>
            <a:r>
              <a:rPr lang="en-US" dirty="0"/>
              <a:t>Thread-Local Storage (TLS)</a:t>
            </a:r>
          </a:p>
        </p:txBody>
      </p:sp>
      <p:pic>
        <p:nvPicPr>
          <p:cNvPr id="5" name="Content Placeholder 4">
            <a:extLst>
              <a:ext uri="{FF2B5EF4-FFF2-40B4-BE49-F238E27FC236}">
                <a16:creationId xmlns:a16="http://schemas.microsoft.com/office/drawing/2014/main" id="{BE60A117-10EA-3CA9-A20C-665767E994B4}"/>
              </a:ext>
            </a:extLst>
          </p:cNvPr>
          <p:cNvPicPr>
            <a:picLocks noGrp="1" noChangeAspect="1"/>
          </p:cNvPicPr>
          <p:nvPr>
            <p:ph idx="1"/>
          </p:nvPr>
        </p:nvPicPr>
        <p:blipFill>
          <a:blip r:embed="rId2"/>
          <a:stretch>
            <a:fillRect/>
          </a:stretch>
        </p:blipFill>
        <p:spPr>
          <a:xfrm>
            <a:off x="1767140" y="1880376"/>
            <a:ext cx="2805481" cy="2805481"/>
          </a:xfrm>
        </p:spPr>
      </p:pic>
      <p:sp>
        <p:nvSpPr>
          <p:cNvPr id="6" name="TextBox 5">
            <a:extLst>
              <a:ext uri="{FF2B5EF4-FFF2-40B4-BE49-F238E27FC236}">
                <a16:creationId xmlns:a16="http://schemas.microsoft.com/office/drawing/2014/main" id="{089DA21D-2151-FE6E-7BB4-3CF2DD7191E2}"/>
              </a:ext>
            </a:extLst>
          </p:cNvPr>
          <p:cNvSpPr txBox="1"/>
          <p:nvPr/>
        </p:nvSpPr>
        <p:spPr>
          <a:xfrm>
            <a:off x="5269583" y="2013932"/>
            <a:ext cx="4883084" cy="1200329"/>
          </a:xfrm>
          <a:prstGeom prst="rect">
            <a:avLst/>
          </a:prstGeom>
          <a:noFill/>
        </p:spPr>
        <p:txBody>
          <a:bodyPr wrap="square" rtlCol="0">
            <a:spAutoFit/>
          </a:bodyPr>
          <a:lstStyle/>
          <a:p>
            <a:r>
              <a:rPr lang="en-US" b="1" dirty="0"/>
              <a:t>Thread-local storage</a:t>
            </a:r>
            <a:r>
              <a:rPr lang="en-US" dirty="0"/>
              <a:t> allows each </a:t>
            </a:r>
            <a:r>
              <a:rPr lang="en-US" b="1" dirty="0"/>
              <a:t>thread</a:t>
            </a:r>
            <a:r>
              <a:rPr lang="en-US" dirty="0"/>
              <a:t> to have its </a:t>
            </a:r>
            <a:r>
              <a:rPr lang="en-US" b="1" dirty="0"/>
              <a:t>own independent copy of a variable</a:t>
            </a:r>
            <a:r>
              <a:rPr lang="en-US" dirty="0"/>
              <a:t>, so threads don’t interfere with each other when accessing shared data.</a:t>
            </a:r>
          </a:p>
        </p:txBody>
      </p:sp>
      <p:sp>
        <p:nvSpPr>
          <p:cNvPr id="7" name="TextBox 6">
            <a:extLst>
              <a:ext uri="{FF2B5EF4-FFF2-40B4-BE49-F238E27FC236}">
                <a16:creationId xmlns:a16="http://schemas.microsoft.com/office/drawing/2014/main" id="{98C4382E-5132-EAED-529F-FD87FABAD978}"/>
              </a:ext>
            </a:extLst>
          </p:cNvPr>
          <p:cNvSpPr txBox="1"/>
          <p:nvPr/>
        </p:nvSpPr>
        <p:spPr>
          <a:xfrm>
            <a:off x="5305940" y="3272809"/>
            <a:ext cx="5581454" cy="1477328"/>
          </a:xfrm>
          <a:prstGeom prst="rect">
            <a:avLst/>
          </a:prstGeom>
          <a:noFill/>
        </p:spPr>
        <p:txBody>
          <a:bodyPr wrap="square" rtlCol="0">
            <a:spAutoFit/>
          </a:bodyPr>
          <a:lstStyle/>
          <a:p>
            <a:pPr>
              <a:buNone/>
            </a:pPr>
            <a:r>
              <a:rPr lang="en-US" dirty="0"/>
              <a:t>Without TLS, </a:t>
            </a:r>
            <a:r>
              <a:rPr lang="en-US" b="1" dirty="0"/>
              <a:t>multiple threads accessing the same variable</a:t>
            </a:r>
            <a:r>
              <a:rPr lang="en-US" dirty="0"/>
              <a:t> might cause </a:t>
            </a:r>
            <a:r>
              <a:rPr lang="en-US" b="1" dirty="0"/>
              <a:t>data corruption or race conditions</a:t>
            </a:r>
            <a:r>
              <a:rPr lang="en-US" dirty="0"/>
              <a:t>.</a:t>
            </a:r>
          </a:p>
          <a:p>
            <a:r>
              <a:rPr lang="en-US" dirty="0"/>
              <a:t>With TLS, </a:t>
            </a:r>
            <a:r>
              <a:rPr lang="en-US" b="1" dirty="0"/>
              <a:t>each thread gets its own sandboxed copy</a:t>
            </a:r>
            <a:r>
              <a:rPr lang="en-US" dirty="0"/>
              <a:t> of the variable — </a:t>
            </a:r>
            <a:r>
              <a:rPr lang="en-US" b="1" dirty="0"/>
              <a:t>no locking needed</a:t>
            </a:r>
            <a:r>
              <a:rPr lang="en-US" dirty="0"/>
              <a:t>.</a:t>
            </a:r>
          </a:p>
          <a:p>
            <a:endParaRPr lang="en-US" dirty="0"/>
          </a:p>
        </p:txBody>
      </p:sp>
      <p:sp>
        <p:nvSpPr>
          <p:cNvPr id="8" name="TextBox 7">
            <a:extLst>
              <a:ext uri="{FF2B5EF4-FFF2-40B4-BE49-F238E27FC236}">
                <a16:creationId xmlns:a16="http://schemas.microsoft.com/office/drawing/2014/main" id="{80891838-CD6B-9578-F702-60A0A67B0014}"/>
              </a:ext>
            </a:extLst>
          </p:cNvPr>
          <p:cNvSpPr txBox="1"/>
          <p:nvPr/>
        </p:nvSpPr>
        <p:spPr>
          <a:xfrm>
            <a:off x="1566352" y="4685857"/>
            <a:ext cx="9708105" cy="1754326"/>
          </a:xfrm>
          <a:prstGeom prst="rect">
            <a:avLst/>
          </a:prstGeom>
          <a:noFill/>
        </p:spPr>
        <p:txBody>
          <a:bodyPr wrap="square" rtlCol="0">
            <a:spAutoFit/>
          </a:bodyPr>
          <a:lstStyle/>
          <a:p>
            <a:r>
              <a:rPr lang="en-US" b="1" dirty="0"/>
              <a:t>Analogy: "Thread’s Own Locker“</a:t>
            </a:r>
            <a:br>
              <a:rPr lang="en-US" b="1" dirty="0"/>
            </a:br>
            <a:r>
              <a:rPr lang="en-US" b="1" dirty="0"/>
              <a:t>Imagine a gym locker room:</a:t>
            </a:r>
          </a:p>
          <a:p>
            <a:r>
              <a:rPr lang="en-US" b="1" dirty="0"/>
              <a:t>Each thread = person</a:t>
            </a:r>
          </a:p>
          <a:p>
            <a:r>
              <a:rPr lang="en-US" b="1" dirty="0"/>
              <a:t>Each locker = </a:t>
            </a:r>
            <a:r>
              <a:rPr lang="en-US" b="1" dirty="0" err="1"/>
              <a:t>ThreadLocal</a:t>
            </a:r>
            <a:r>
              <a:rPr lang="en-US" b="1" dirty="0"/>
              <a:t>&lt;T&gt;</a:t>
            </a:r>
          </a:p>
          <a:p>
            <a:r>
              <a:rPr lang="en-US" b="1" dirty="0"/>
              <a:t>Everyone has their own locker (data) — no conflicts or sharing.</a:t>
            </a:r>
          </a:p>
          <a:p>
            <a:r>
              <a:rPr lang="en-US" b="1" dirty="0"/>
              <a:t>So, even if 10 threads are using the same </a:t>
            </a:r>
            <a:r>
              <a:rPr lang="en-US" b="1" dirty="0" err="1"/>
              <a:t>ThreadLocal</a:t>
            </a:r>
            <a:r>
              <a:rPr lang="en-US" b="1" dirty="0"/>
              <a:t>&lt;int&gt;, each will have its own private int.</a:t>
            </a:r>
          </a:p>
        </p:txBody>
      </p:sp>
    </p:spTree>
    <p:extLst>
      <p:ext uri="{BB962C8B-B14F-4D97-AF65-F5344CB8AC3E}">
        <p14:creationId xmlns:p14="http://schemas.microsoft.com/office/powerpoint/2010/main" val="120816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28B-8C20-4E80-C24E-AEAF0EFB0B45}"/>
              </a:ext>
            </a:extLst>
          </p:cNvPr>
          <p:cNvSpPr>
            <a:spLocks noGrp="1"/>
          </p:cNvSpPr>
          <p:nvPr>
            <p:ph type="title"/>
          </p:nvPr>
        </p:nvSpPr>
        <p:spPr/>
        <p:txBody>
          <a:bodyPr/>
          <a:lstStyle/>
          <a:p>
            <a:r>
              <a:rPr lang="en-US" dirty="0"/>
              <a:t>Thread-Local Storage (TLS)</a:t>
            </a:r>
          </a:p>
        </p:txBody>
      </p:sp>
      <p:graphicFrame>
        <p:nvGraphicFramePr>
          <p:cNvPr id="4" name="Content Placeholder 3">
            <a:extLst>
              <a:ext uri="{FF2B5EF4-FFF2-40B4-BE49-F238E27FC236}">
                <a16:creationId xmlns:a16="http://schemas.microsoft.com/office/drawing/2014/main" id="{40B93B44-DA68-4E0B-0B61-031BCB5C677C}"/>
              </a:ext>
            </a:extLst>
          </p:cNvPr>
          <p:cNvGraphicFramePr>
            <a:graphicFrameLocks noGrp="1"/>
          </p:cNvGraphicFramePr>
          <p:nvPr>
            <p:ph idx="1"/>
            <p:extLst>
              <p:ext uri="{D42A27DB-BD31-4B8C-83A1-F6EECF244321}">
                <p14:modId xmlns:p14="http://schemas.microsoft.com/office/powerpoint/2010/main" val="2012277747"/>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83075611"/>
                    </a:ext>
                  </a:extLst>
                </a:gridCol>
                <a:gridCol w="5029200">
                  <a:extLst>
                    <a:ext uri="{9D8B030D-6E8A-4147-A177-3AD203B41FA5}">
                      <a16:colId xmlns:a16="http://schemas.microsoft.com/office/drawing/2014/main" val="3753947522"/>
                    </a:ext>
                  </a:extLst>
                </a:gridCol>
              </a:tblGrid>
              <a:tr h="370840">
                <a:tc>
                  <a:txBody>
                    <a:bodyPr/>
                    <a:lstStyle/>
                    <a:p>
                      <a:r>
                        <a:rPr lang="en-US" dirty="0"/>
                        <a:t>Without TLS</a:t>
                      </a:r>
                    </a:p>
                  </a:txBody>
                  <a:tcPr/>
                </a:tc>
                <a:tc>
                  <a:txBody>
                    <a:bodyPr/>
                    <a:lstStyle/>
                    <a:p>
                      <a:r>
                        <a:rPr lang="en-US" dirty="0"/>
                        <a:t>With TLS</a:t>
                      </a:r>
                    </a:p>
                  </a:txBody>
                  <a:tcPr/>
                </a:tc>
                <a:extLst>
                  <a:ext uri="{0D108BD9-81ED-4DB2-BD59-A6C34878D82A}">
                    <a16:rowId xmlns:a16="http://schemas.microsoft.com/office/drawing/2014/main" val="3179344742"/>
                  </a:ext>
                </a:extLst>
              </a:tr>
              <a:tr h="370840">
                <a:tc>
                  <a:txBody>
                    <a:bodyPr/>
                    <a:lstStyle/>
                    <a:p>
                      <a:r>
                        <a:rPr lang="en-US" dirty="0"/>
                        <a:t>Random </a:t>
                      </a:r>
                      <a:r>
                        <a:rPr lang="en-US" dirty="0" err="1"/>
                        <a:t>random</a:t>
                      </a:r>
                      <a:r>
                        <a:rPr lang="en-US" dirty="0"/>
                        <a:t> = new Random();</a:t>
                      </a:r>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random.Next</a:t>
                      </a:r>
                      <a:r>
                        <a:rPr lang="en-US" dirty="0"/>
                        <a:t>()); // Not thread-safe</a:t>
                      </a:r>
                    </a:p>
                    <a:p>
                      <a:r>
                        <a:rPr lang="en-US" dirty="0"/>
                        <a:t>});</a:t>
                      </a:r>
                    </a:p>
                  </a:txBody>
                  <a:tcPr/>
                </a:tc>
                <a:tc>
                  <a:txBody>
                    <a:bodyPr/>
                    <a:lstStyle/>
                    <a:p>
                      <a:r>
                        <a:rPr lang="en-US" b="1" dirty="0" err="1"/>
                        <a:t>ThreadLocal</a:t>
                      </a:r>
                      <a:r>
                        <a:rPr lang="en-US" b="1" dirty="0"/>
                        <a:t>&lt;Random&gt; </a:t>
                      </a:r>
                      <a:r>
                        <a:rPr lang="en-US" b="1" dirty="0" err="1"/>
                        <a:t>localRandom</a:t>
                      </a:r>
                      <a:r>
                        <a:rPr lang="en-US" b="1" dirty="0"/>
                        <a:t> = new </a:t>
                      </a:r>
                      <a:r>
                        <a:rPr lang="en-US" b="1" dirty="0" err="1"/>
                        <a:t>ThreadLocal</a:t>
                      </a:r>
                      <a:r>
                        <a:rPr lang="en-US" b="1" dirty="0"/>
                        <a:t>&lt;Random&gt;(() =&gt; new Random());</a:t>
                      </a:r>
                    </a:p>
                    <a:p>
                      <a:endParaRPr lang="en-US" dirty="0"/>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localRandom.Value.Next</a:t>
                      </a:r>
                      <a:r>
                        <a:rPr lang="en-US" dirty="0"/>
                        <a:t>()); // Each thread gets its own Random</a:t>
                      </a:r>
                    </a:p>
                    <a:p>
                      <a:r>
                        <a:rPr lang="en-US" dirty="0"/>
                        <a:t>});</a:t>
                      </a:r>
                    </a:p>
                  </a:txBody>
                  <a:tcPr/>
                </a:tc>
                <a:extLst>
                  <a:ext uri="{0D108BD9-81ED-4DB2-BD59-A6C34878D82A}">
                    <a16:rowId xmlns:a16="http://schemas.microsoft.com/office/drawing/2014/main" val="4191611114"/>
                  </a:ext>
                </a:extLst>
              </a:tr>
            </a:tbl>
          </a:graphicData>
        </a:graphic>
      </p:graphicFrame>
      <p:sp>
        <p:nvSpPr>
          <p:cNvPr id="5" name="TextBox 4">
            <a:extLst>
              <a:ext uri="{FF2B5EF4-FFF2-40B4-BE49-F238E27FC236}">
                <a16:creationId xmlns:a16="http://schemas.microsoft.com/office/drawing/2014/main" id="{0D6D44FE-DE7A-41FC-0DB1-63089276A258}"/>
              </a:ext>
            </a:extLst>
          </p:cNvPr>
          <p:cNvSpPr txBox="1"/>
          <p:nvPr/>
        </p:nvSpPr>
        <p:spPr>
          <a:xfrm>
            <a:off x="1244337" y="5128181"/>
            <a:ext cx="8427563" cy="369332"/>
          </a:xfrm>
          <a:prstGeom prst="rect">
            <a:avLst/>
          </a:prstGeom>
          <a:noFill/>
        </p:spPr>
        <p:txBody>
          <a:bodyPr wrap="square" rtlCol="0">
            <a:spAutoFit/>
          </a:bodyPr>
          <a:lstStyle/>
          <a:p>
            <a:r>
              <a:rPr lang="en-US"/>
              <a:t>Using Random in multiple threads without TLS causes duplicate or corrupted values.</a:t>
            </a:r>
            <a:endParaRPr lang="en-US" dirty="0"/>
          </a:p>
        </p:txBody>
      </p:sp>
    </p:spTree>
    <p:extLst>
      <p:ext uri="{BB962C8B-B14F-4D97-AF65-F5344CB8AC3E}">
        <p14:creationId xmlns:p14="http://schemas.microsoft.com/office/powerpoint/2010/main" val="157142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9DB-3D18-9DA7-4653-BD7B550FA08B}"/>
              </a:ext>
            </a:extLst>
          </p:cNvPr>
          <p:cNvSpPr>
            <a:spLocks noGrp="1"/>
          </p:cNvSpPr>
          <p:nvPr>
            <p:ph type="title"/>
          </p:nvPr>
        </p:nvSpPr>
        <p:spPr/>
        <p:txBody>
          <a:bodyPr/>
          <a:lstStyle/>
          <a:p>
            <a:r>
              <a:rPr lang="en-US" dirty="0"/>
              <a:t>Thread-Local Storage (TLS)</a:t>
            </a:r>
          </a:p>
        </p:txBody>
      </p:sp>
      <p:sp>
        <p:nvSpPr>
          <p:cNvPr id="3" name="Content Placeholder 2">
            <a:extLst>
              <a:ext uri="{FF2B5EF4-FFF2-40B4-BE49-F238E27FC236}">
                <a16:creationId xmlns:a16="http://schemas.microsoft.com/office/drawing/2014/main" id="{740EA566-2359-83FB-E592-4389709BDBD1}"/>
              </a:ext>
            </a:extLst>
          </p:cNvPr>
          <p:cNvSpPr>
            <a:spLocks noGrp="1"/>
          </p:cNvSpPr>
          <p:nvPr>
            <p:ph idx="1"/>
          </p:nvPr>
        </p:nvSpPr>
        <p:spPr>
          <a:xfrm>
            <a:off x="1097280" y="2108201"/>
            <a:ext cx="10058400" cy="4132343"/>
          </a:xfrm>
        </p:spPr>
        <p:txBody>
          <a:bodyPr/>
          <a:lstStyle/>
          <a:p>
            <a:r>
              <a:rPr lang="en-US" dirty="0"/>
              <a:t>Used in </a:t>
            </a:r>
            <a:r>
              <a:rPr lang="en-US" b="1" dirty="0"/>
              <a:t>caching, loggers, random number generation</a:t>
            </a:r>
            <a:r>
              <a:rPr lang="en-US" dirty="0"/>
              <a:t>, etc.</a:t>
            </a:r>
          </a:p>
          <a:p>
            <a:r>
              <a:rPr lang="en-US" b="1" dirty="0"/>
              <a:t>When to Use / Avoid</a:t>
            </a:r>
          </a:p>
          <a:p>
            <a:endParaRPr lang="en-US" b="1" dirty="0"/>
          </a:p>
        </p:txBody>
      </p:sp>
      <p:graphicFrame>
        <p:nvGraphicFramePr>
          <p:cNvPr id="4" name="Table 3">
            <a:extLst>
              <a:ext uri="{FF2B5EF4-FFF2-40B4-BE49-F238E27FC236}">
                <a16:creationId xmlns:a16="http://schemas.microsoft.com/office/drawing/2014/main" id="{FD77197F-1A83-42D9-3A76-84B92BD978AF}"/>
              </a:ext>
            </a:extLst>
          </p:cNvPr>
          <p:cNvGraphicFramePr>
            <a:graphicFrameLocks noGrp="1"/>
          </p:cNvGraphicFramePr>
          <p:nvPr>
            <p:extLst>
              <p:ext uri="{D42A27DB-BD31-4B8C-83A1-F6EECF244321}">
                <p14:modId xmlns:p14="http://schemas.microsoft.com/office/powerpoint/2010/main" val="946934373"/>
              </p:ext>
            </p:extLst>
          </p:nvPr>
        </p:nvGraphicFramePr>
        <p:xfrm>
          <a:off x="1202441" y="309522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36354998"/>
                    </a:ext>
                  </a:extLst>
                </a:gridCol>
                <a:gridCol w="4064000">
                  <a:extLst>
                    <a:ext uri="{9D8B030D-6E8A-4147-A177-3AD203B41FA5}">
                      <a16:colId xmlns:a16="http://schemas.microsoft.com/office/drawing/2014/main" val="848153952"/>
                    </a:ext>
                  </a:extLst>
                </a:gridCol>
              </a:tblGrid>
              <a:tr h="370840">
                <a:tc>
                  <a:txBody>
                    <a:bodyPr/>
                    <a:lstStyle/>
                    <a:p>
                      <a:r>
                        <a:rPr lang="en-US" dirty="0"/>
                        <a:t>Use TLS when...</a:t>
                      </a:r>
                    </a:p>
                  </a:txBody>
                  <a:tcPr/>
                </a:tc>
                <a:tc>
                  <a:txBody>
                    <a:bodyPr/>
                    <a:lstStyle/>
                    <a:p>
                      <a:r>
                        <a:rPr lang="en-US" dirty="0"/>
                        <a:t>Avoid TLS when...</a:t>
                      </a:r>
                    </a:p>
                  </a:txBody>
                  <a:tcPr/>
                </a:tc>
                <a:extLst>
                  <a:ext uri="{0D108BD9-81ED-4DB2-BD59-A6C34878D82A}">
                    <a16:rowId xmlns:a16="http://schemas.microsoft.com/office/drawing/2014/main" val="3771372061"/>
                  </a:ext>
                </a:extLst>
              </a:tr>
              <a:tr h="370840">
                <a:tc>
                  <a:txBody>
                    <a:bodyPr/>
                    <a:lstStyle/>
                    <a:p>
                      <a:r>
                        <a:rPr lang="en-US" dirty="0"/>
                        <a:t>Threads need private state/data</a:t>
                      </a:r>
                    </a:p>
                  </a:txBody>
                  <a:tcPr/>
                </a:tc>
                <a:tc>
                  <a:txBody>
                    <a:bodyPr/>
                    <a:lstStyle/>
                    <a:p>
                      <a:r>
                        <a:rPr lang="en-US" dirty="0"/>
                        <a:t>You actually want shared data</a:t>
                      </a:r>
                    </a:p>
                  </a:txBody>
                  <a:tcPr/>
                </a:tc>
                <a:extLst>
                  <a:ext uri="{0D108BD9-81ED-4DB2-BD59-A6C34878D82A}">
                    <a16:rowId xmlns:a16="http://schemas.microsoft.com/office/drawing/2014/main" val="4145885469"/>
                  </a:ext>
                </a:extLst>
              </a:tr>
              <a:tr h="370840">
                <a:tc>
                  <a:txBody>
                    <a:bodyPr/>
                    <a:lstStyle/>
                    <a:p>
                      <a:r>
                        <a:rPr lang="en-US" dirty="0"/>
                        <a:t>You want to avoid locks</a:t>
                      </a:r>
                    </a:p>
                  </a:txBody>
                  <a:tcPr/>
                </a:tc>
                <a:tc>
                  <a:txBody>
                    <a:bodyPr/>
                    <a:lstStyle/>
                    <a:p>
                      <a:r>
                        <a:rPr lang="en-US" dirty="0"/>
                        <a:t>Memory usage is a concern (copies per thread)</a:t>
                      </a:r>
                    </a:p>
                  </a:txBody>
                  <a:tcPr/>
                </a:tc>
                <a:extLst>
                  <a:ext uri="{0D108BD9-81ED-4DB2-BD59-A6C34878D82A}">
                    <a16:rowId xmlns:a16="http://schemas.microsoft.com/office/drawing/2014/main" val="369922709"/>
                  </a:ext>
                </a:extLst>
              </a:tr>
              <a:tr h="370840">
                <a:tc>
                  <a:txBody>
                    <a:bodyPr/>
                    <a:lstStyle/>
                    <a:p>
                      <a:r>
                        <a:rPr lang="en-US" dirty="0"/>
                        <a:t>High-performance parallelism (e.g., </a:t>
                      </a:r>
                      <a:r>
                        <a:rPr lang="en-US" dirty="0" err="1"/>
                        <a:t>Parallel.For</a:t>
                      </a:r>
                      <a:r>
                        <a:rPr lang="en-US" dirty="0"/>
                        <a:t>)</a:t>
                      </a:r>
                    </a:p>
                  </a:txBody>
                  <a:tcPr/>
                </a:tc>
                <a:tc>
                  <a:txBody>
                    <a:bodyPr/>
                    <a:lstStyle/>
                    <a:p>
                      <a:r>
                        <a:rPr lang="en-US" dirty="0"/>
                        <a:t>You need data to be passed between threads</a:t>
                      </a:r>
                    </a:p>
                  </a:txBody>
                  <a:tcPr/>
                </a:tc>
                <a:extLst>
                  <a:ext uri="{0D108BD9-81ED-4DB2-BD59-A6C34878D82A}">
                    <a16:rowId xmlns:a16="http://schemas.microsoft.com/office/drawing/2014/main" val="2587087450"/>
                  </a:ext>
                </a:extLst>
              </a:tr>
            </a:tbl>
          </a:graphicData>
        </a:graphic>
      </p:graphicFrame>
      <p:sp>
        <p:nvSpPr>
          <p:cNvPr id="5" name="TextBox 4">
            <a:extLst>
              <a:ext uri="{FF2B5EF4-FFF2-40B4-BE49-F238E27FC236}">
                <a16:creationId xmlns:a16="http://schemas.microsoft.com/office/drawing/2014/main" id="{94461923-2BFE-5002-2ED5-90434C2DE962}"/>
              </a:ext>
            </a:extLst>
          </p:cNvPr>
          <p:cNvSpPr txBox="1"/>
          <p:nvPr/>
        </p:nvSpPr>
        <p:spPr>
          <a:xfrm>
            <a:off x="1202441" y="5392132"/>
            <a:ext cx="8045254" cy="646331"/>
          </a:xfrm>
          <a:prstGeom prst="rect">
            <a:avLst/>
          </a:prstGeom>
          <a:noFill/>
        </p:spPr>
        <p:txBody>
          <a:bodyPr wrap="square" rtlCol="0">
            <a:spAutoFit/>
          </a:bodyPr>
          <a:lstStyle/>
          <a:p>
            <a:r>
              <a:rPr lang="en-US" dirty="0" err="1"/>
              <a:t>ThreadLocal</a:t>
            </a:r>
            <a:r>
              <a:rPr lang="en-US" dirty="0"/>
              <a:t>&lt;T&gt; allows each thread to safely maintain its own copy of a variable.</a:t>
            </a:r>
          </a:p>
          <a:p>
            <a:r>
              <a:rPr lang="en-US" dirty="0"/>
              <a:t>It’s ideal when you want thread isolation without needing synchronization.</a:t>
            </a:r>
          </a:p>
        </p:txBody>
      </p:sp>
    </p:spTree>
    <p:extLst>
      <p:ext uri="{BB962C8B-B14F-4D97-AF65-F5344CB8AC3E}">
        <p14:creationId xmlns:p14="http://schemas.microsoft.com/office/powerpoint/2010/main" val="2192903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811</TotalTime>
  <Words>2117</Words>
  <Application>Microsoft Office PowerPoint</Application>
  <PresentationFormat>Widescreen</PresentationFormat>
  <Paragraphs>289</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lpstr>Timers and Background Operations in .NET</vt:lpstr>
      <vt:lpstr>SynchronizationContext</vt:lpstr>
      <vt:lpstr>SynchronizationContext</vt:lpstr>
      <vt:lpstr>Thread-Local Storage (TLS)</vt:lpstr>
      <vt:lpstr>Thread-Local Storage (TLS)</vt:lpstr>
      <vt:lpstr>Thread-Local Storage (TLS)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25</cp:revision>
  <dcterms:created xsi:type="dcterms:W3CDTF">2025-05-04T08:43:01Z</dcterms:created>
  <dcterms:modified xsi:type="dcterms:W3CDTF">2025-05-18T11:20:06Z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